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693400"/>
  <p:notesSz cx="6858000" cy="9144000"/>
  <p:embeddedFontLst>
    <p:embeddedFont>
      <p:font typeface="Neue Montreal Bold" charset="1" panose="00000400000000000000"/>
      <p:regular r:id="rId12"/>
    </p:embeddedFont>
    <p:embeddedFont>
      <p:font typeface="DM Sans Bold" charset="1" panose="00000000000000000000"/>
      <p:regular r:id="rId13"/>
    </p:embeddedFont>
    <p:embeddedFont>
      <p:font typeface="Canva Sans" charset="1" panose="020B0503030501040103"/>
      <p:regular r:id="rId14"/>
    </p:embeddedFont>
    <p:embeddedFont>
      <p:font typeface="DM Sans" charset="1" panose="00000000000000000000"/>
      <p:regular r:id="rId15"/>
    </p:embeddedFont>
    <p:embeddedFont>
      <p:font typeface="Neue Montreal" charset="1" panose="00000400000000000000"/>
      <p:regular r:id="rId16"/>
    </p:embeddedFont>
    <p:embeddedFont>
      <p:font typeface="Aharoni CLM Bold" charset="1" panose="02000803000000000000"/>
      <p:regular r:id="rId17"/>
    </p:embeddedFont>
    <p:embeddedFont>
      <p:font typeface="Open Sans Bold" charset="1" panose="00000000000000000000"/>
      <p:regular r:id="rId18"/>
    </p:embeddedFont>
    <p:embeddedFont>
      <p:font typeface="Calibri (MS)" charset="1" panose="020F0502020204030204"/>
      <p:regular r:id="rId19"/>
    </p:embeddedFont>
    <p:embeddedFont>
      <p:font typeface="Open Sans" charset="1" panose="00000000000000000000"/>
      <p:regular r:id="rId20"/>
    </p:embeddedFont>
    <p:embeddedFont>
      <p:font typeface="Calibri (MS) Bold" charset="1" panose="020F070203040403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3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8.pn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61008" y="-2305172"/>
            <a:ext cx="19969549" cy="18912863"/>
            <a:chOff x="0" y="0"/>
            <a:chExt cx="26626066" cy="252171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181132" y="1883527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8" y="0"/>
                  </a:lnTo>
                  <a:lnTo>
                    <a:pt x="24350878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181132" y="16598528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8" y="0"/>
                  </a:lnTo>
                  <a:lnTo>
                    <a:pt x="24350878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5400000">
              <a:off x="-11231843" y="11231843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9" y="0"/>
                  </a:lnTo>
                  <a:lnTo>
                    <a:pt x="24350879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5400000">
              <a:off x="13507030" y="12098115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9" y="0"/>
                  </a:lnTo>
                  <a:lnTo>
                    <a:pt x="24350879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24841" y="10143724"/>
            <a:ext cx="18263159" cy="1415395"/>
          </a:xfrm>
          <a:custGeom>
            <a:avLst/>
            <a:gdLst/>
            <a:ahLst/>
            <a:cxnLst/>
            <a:rect r="r" b="b" t="t" l="l"/>
            <a:pathLst>
              <a:path h="1415395" w="18263159">
                <a:moveTo>
                  <a:pt x="0" y="0"/>
                </a:moveTo>
                <a:lnTo>
                  <a:pt x="18263159" y="0"/>
                </a:lnTo>
                <a:lnTo>
                  <a:pt x="18263159" y="1415395"/>
                </a:lnTo>
                <a:lnTo>
                  <a:pt x="0" y="14153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78205" y="2169015"/>
            <a:ext cx="17205309" cy="6358545"/>
          </a:xfrm>
          <a:custGeom>
            <a:avLst/>
            <a:gdLst/>
            <a:ahLst/>
            <a:cxnLst/>
            <a:rect r="r" b="b" t="t" l="l"/>
            <a:pathLst>
              <a:path h="6358545" w="17205309">
                <a:moveTo>
                  <a:pt x="0" y="0"/>
                </a:moveTo>
                <a:lnTo>
                  <a:pt x="17205308" y="0"/>
                </a:lnTo>
                <a:lnTo>
                  <a:pt x="17205308" y="6358545"/>
                </a:lnTo>
                <a:lnTo>
                  <a:pt x="0" y="6358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8000"/>
            </a:blip>
            <a:stretch>
              <a:fillRect l="0" t="-3271" r="0" b="-3271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019736" y="4453255"/>
            <a:ext cx="10248528" cy="1613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b="true" sz="9399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OUR BEST FRIEND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50055" y="877946"/>
            <a:ext cx="14473859" cy="9673743"/>
          </a:xfrm>
          <a:custGeom>
            <a:avLst/>
            <a:gdLst/>
            <a:ahLst/>
            <a:cxnLst/>
            <a:rect r="r" b="b" t="t" l="l"/>
            <a:pathLst>
              <a:path h="9673743" w="14473859">
                <a:moveTo>
                  <a:pt x="0" y="0"/>
                </a:moveTo>
                <a:lnTo>
                  <a:pt x="14473859" y="0"/>
                </a:lnTo>
                <a:lnTo>
                  <a:pt x="14473859" y="9673742"/>
                </a:lnTo>
                <a:lnTo>
                  <a:pt x="0" y="9673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0" t="-2280" r="0" b="-4733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61008" y="-2305172"/>
            <a:ext cx="19969549" cy="18912863"/>
            <a:chOff x="0" y="0"/>
            <a:chExt cx="26626066" cy="2521715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181132" y="1883527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8" y="0"/>
                  </a:lnTo>
                  <a:lnTo>
                    <a:pt x="24350878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81132" y="16598528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8" y="0"/>
                  </a:lnTo>
                  <a:lnTo>
                    <a:pt x="24350878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5400000">
              <a:off x="-11231843" y="11231843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9" y="0"/>
                  </a:lnTo>
                  <a:lnTo>
                    <a:pt x="24350879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5400000">
              <a:off x="13507030" y="12098115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9" y="0"/>
                  </a:lnTo>
                  <a:lnTo>
                    <a:pt x="24350879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7187317" y="1009509"/>
            <a:ext cx="1514906" cy="1243944"/>
            <a:chOff x="0" y="0"/>
            <a:chExt cx="2458192" cy="201851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58212" cy="2018563"/>
            </a:xfrm>
            <a:custGeom>
              <a:avLst/>
              <a:gdLst/>
              <a:ahLst/>
              <a:cxnLst/>
              <a:rect r="r" b="b" t="t" l="l"/>
              <a:pathLst>
                <a:path h="2018563" w="2458212">
                  <a:moveTo>
                    <a:pt x="0" y="0"/>
                  </a:moveTo>
                  <a:lnTo>
                    <a:pt x="2458212" y="0"/>
                  </a:lnTo>
                  <a:lnTo>
                    <a:pt x="2458212" y="2018563"/>
                  </a:lnTo>
                  <a:lnTo>
                    <a:pt x="0" y="2018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642" r="0" b="-164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898601" y="982951"/>
            <a:ext cx="54786" cy="788959"/>
            <a:chOff x="0" y="0"/>
            <a:chExt cx="88900" cy="12802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43095"/>
              <a:ext cx="88900" cy="1193973"/>
            </a:xfrm>
            <a:custGeom>
              <a:avLst/>
              <a:gdLst/>
              <a:ahLst/>
              <a:cxnLst/>
              <a:rect r="r" b="b" t="t" l="l"/>
              <a:pathLst>
                <a:path h="1193973" w="88900">
                  <a:moveTo>
                    <a:pt x="0" y="1193972"/>
                  </a:moveTo>
                  <a:lnTo>
                    <a:pt x="0" y="0"/>
                  </a:lnTo>
                  <a:lnTo>
                    <a:pt x="88900" y="0"/>
                  </a:lnTo>
                  <a:lnTo>
                    <a:pt x="88900" y="1193972"/>
                  </a:lnTo>
                  <a:close/>
                </a:path>
              </a:pathLst>
            </a:custGeom>
            <a:solidFill>
              <a:srgbClr val="BDAA6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898601" y="1604923"/>
            <a:ext cx="54786" cy="747029"/>
            <a:chOff x="0" y="0"/>
            <a:chExt cx="88900" cy="121218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43095"/>
              <a:ext cx="88900" cy="1126006"/>
            </a:xfrm>
            <a:custGeom>
              <a:avLst/>
              <a:gdLst/>
              <a:ahLst/>
              <a:cxnLst/>
              <a:rect r="r" b="b" t="t" l="l"/>
              <a:pathLst>
                <a:path h="1126006" w="88900">
                  <a:moveTo>
                    <a:pt x="0" y="1126006"/>
                  </a:moveTo>
                  <a:lnTo>
                    <a:pt x="0" y="0"/>
                  </a:lnTo>
                  <a:lnTo>
                    <a:pt x="88900" y="0"/>
                  </a:lnTo>
                  <a:lnTo>
                    <a:pt x="88900" y="1126006"/>
                  </a:lnTo>
                  <a:close/>
                </a:path>
              </a:pathLst>
            </a:custGeom>
            <a:solidFill>
              <a:srgbClr val="BDAA60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8925994" y="513060"/>
            <a:ext cx="1896719" cy="1838892"/>
          </a:xfrm>
          <a:custGeom>
            <a:avLst/>
            <a:gdLst/>
            <a:ahLst/>
            <a:cxnLst/>
            <a:rect r="r" b="b" t="t" l="l"/>
            <a:pathLst>
              <a:path h="1838892" w="1896719">
                <a:moveTo>
                  <a:pt x="0" y="0"/>
                </a:moveTo>
                <a:lnTo>
                  <a:pt x="1896719" y="0"/>
                </a:lnTo>
                <a:lnTo>
                  <a:pt x="1896719" y="1838892"/>
                </a:lnTo>
                <a:lnTo>
                  <a:pt x="0" y="1838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572" r="0" b="-1572"/>
            </a:stretch>
          </a:blipFill>
        </p:spPr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6664502" y="1790429"/>
            <a:ext cx="4690452" cy="8106464"/>
          </a:xfrm>
          <a:prstGeom prst="rect">
            <a:avLst/>
          </a:prstGeom>
        </p:spPr>
      </p:pic>
      <p:sp>
        <p:nvSpPr>
          <p:cNvPr name="Freeform 16" id="16"/>
          <p:cNvSpPr/>
          <p:nvPr/>
        </p:nvSpPr>
        <p:spPr>
          <a:xfrm flipH="false" flipV="false" rot="-704710">
            <a:off x="11006031" y="4197044"/>
            <a:ext cx="2809478" cy="874450"/>
          </a:xfrm>
          <a:custGeom>
            <a:avLst/>
            <a:gdLst/>
            <a:ahLst/>
            <a:cxnLst/>
            <a:rect r="r" b="b" t="t" l="l"/>
            <a:pathLst>
              <a:path h="874450" w="2809478">
                <a:moveTo>
                  <a:pt x="0" y="0"/>
                </a:moveTo>
                <a:lnTo>
                  <a:pt x="2809478" y="0"/>
                </a:lnTo>
                <a:lnTo>
                  <a:pt x="2809478" y="874450"/>
                </a:lnTo>
                <a:lnTo>
                  <a:pt x="0" y="874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8822498">
            <a:off x="4955242" y="3843838"/>
            <a:ext cx="2155840" cy="671005"/>
          </a:xfrm>
          <a:custGeom>
            <a:avLst/>
            <a:gdLst/>
            <a:ahLst/>
            <a:cxnLst/>
            <a:rect r="r" b="b" t="t" l="l"/>
            <a:pathLst>
              <a:path h="671005" w="2155840">
                <a:moveTo>
                  <a:pt x="0" y="0"/>
                </a:moveTo>
                <a:lnTo>
                  <a:pt x="2155840" y="0"/>
                </a:lnTo>
                <a:lnTo>
                  <a:pt x="2155840" y="671005"/>
                </a:lnTo>
                <a:lnTo>
                  <a:pt x="0" y="6710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-10312849">
            <a:off x="4316789" y="8608419"/>
            <a:ext cx="2822635" cy="878545"/>
          </a:xfrm>
          <a:custGeom>
            <a:avLst/>
            <a:gdLst/>
            <a:ahLst/>
            <a:cxnLst/>
            <a:rect r="r" b="b" t="t" l="l"/>
            <a:pathLst>
              <a:path h="878545" w="2822635">
                <a:moveTo>
                  <a:pt x="0" y="878545"/>
                </a:moveTo>
                <a:lnTo>
                  <a:pt x="2822635" y="878545"/>
                </a:lnTo>
                <a:lnTo>
                  <a:pt x="2822635" y="0"/>
                </a:lnTo>
                <a:lnTo>
                  <a:pt x="0" y="0"/>
                </a:lnTo>
                <a:lnTo>
                  <a:pt x="0" y="878545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-8822498">
            <a:off x="10955491" y="6954453"/>
            <a:ext cx="2155840" cy="671005"/>
          </a:xfrm>
          <a:custGeom>
            <a:avLst/>
            <a:gdLst/>
            <a:ahLst/>
            <a:cxnLst/>
            <a:rect r="r" b="b" t="t" l="l"/>
            <a:pathLst>
              <a:path h="671005" w="2155840">
                <a:moveTo>
                  <a:pt x="2155840" y="0"/>
                </a:moveTo>
                <a:lnTo>
                  <a:pt x="0" y="0"/>
                </a:lnTo>
                <a:lnTo>
                  <a:pt x="0" y="671005"/>
                </a:lnTo>
                <a:lnTo>
                  <a:pt x="2155840" y="671005"/>
                </a:lnTo>
                <a:lnTo>
                  <a:pt x="215584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4841" y="10143724"/>
            <a:ext cx="18263159" cy="1415395"/>
          </a:xfrm>
          <a:custGeom>
            <a:avLst/>
            <a:gdLst/>
            <a:ahLst/>
            <a:cxnLst/>
            <a:rect r="r" b="b" t="t" l="l"/>
            <a:pathLst>
              <a:path h="1415395" w="18263159">
                <a:moveTo>
                  <a:pt x="0" y="0"/>
                </a:moveTo>
                <a:lnTo>
                  <a:pt x="18263159" y="0"/>
                </a:lnTo>
                <a:lnTo>
                  <a:pt x="18263159" y="1415395"/>
                </a:lnTo>
                <a:lnTo>
                  <a:pt x="0" y="14153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612239" y="2930033"/>
            <a:ext cx="1510829" cy="1092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1"/>
              </a:lnSpc>
            </a:pPr>
            <a:r>
              <a:rPr lang="en-US" sz="647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Buy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943732" y="2930033"/>
            <a:ext cx="1409626" cy="1092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1"/>
              </a:lnSpc>
            </a:pPr>
            <a:r>
              <a:rPr lang="en-US" sz="647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Sell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808847" y="7504933"/>
            <a:ext cx="1237357" cy="902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4"/>
              </a:lnSpc>
            </a:pPr>
            <a:r>
              <a:rPr lang="en-US" sz="5353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Gift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462641" y="8308723"/>
            <a:ext cx="2686050" cy="912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47"/>
              </a:lnSpc>
            </a:pPr>
            <a:r>
              <a:rPr lang="en-US" sz="531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Redeem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950055" y="4239952"/>
            <a:ext cx="2954942" cy="1480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7"/>
              </a:lnSpc>
              <a:spcBef>
                <a:spcPct val="0"/>
              </a:spcBef>
            </a:pPr>
            <a:r>
              <a:rPr lang="en-US" b="true" sz="210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Instantly buy pure gold anytime at live market rates with just a tap.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065598" y="4056289"/>
            <a:ext cx="2954942" cy="1480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7"/>
              </a:lnSpc>
              <a:spcBef>
                <a:spcPct val="0"/>
              </a:spcBef>
            </a:pPr>
            <a:r>
              <a:rPr lang="en-US" b="true" sz="210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Securely </a:t>
            </a:r>
            <a:r>
              <a:rPr lang="en-US" b="true" sz="210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sell your gold holdings and withdraw cash to your bank account.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10060" y="8469711"/>
            <a:ext cx="2954942" cy="110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7"/>
              </a:lnSpc>
              <a:spcBef>
                <a:spcPct val="0"/>
              </a:spcBef>
            </a:pPr>
            <a:r>
              <a:rPr lang="en-US" b="true" sz="210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Gift gold in</a:t>
            </a:r>
            <a:r>
              <a:rPr lang="en-US" b="true" sz="210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stantly to friends and family with zero transfer fees.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263401" y="7240006"/>
            <a:ext cx="2954942" cy="1480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7"/>
              </a:lnSpc>
              <a:spcBef>
                <a:spcPct val="0"/>
              </a:spcBef>
            </a:pPr>
            <a:r>
              <a:rPr lang="en-US" b="true" sz="210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Rede</a:t>
            </a:r>
            <a:r>
              <a:rPr lang="en-US" b="true" sz="210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em your digital gold for physical delivery right to your doorstep.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2921410" y="10297681"/>
            <a:ext cx="4654039" cy="254008"/>
            <a:chOff x="0" y="0"/>
            <a:chExt cx="6205386" cy="338677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2358763" y="-28575"/>
              <a:ext cx="3846623" cy="357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73"/>
                </a:lnSpc>
              </a:pPr>
              <a:r>
                <a:rPr lang="en-US" sz="1624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www.royalbullioncapital.com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0" y="-18785"/>
              <a:ext cx="2531917" cy="357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73"/>
                </a:lnSpc>
              </a:pPr>
              <a:r>
                <a:rPr lang="en-US" sz="1624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www.1mg.gold   |     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462246" y="10276448"/>
            <a:ext cx="3806650" cy="275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73"/>
              </a:lnSpc>
            </a:pPr>
            <a:r>
              <a:rPr lang="en-US" sz="162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support@royalbullioncapital.com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61008" y="-2305172"/>
            <a:ext cx="19969549" cy="18912863"/>
            <a:chOff x="0" y="0"/>
            <a:chExt cx="26626066" cy="252171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181132" y="1883527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8" y="0"/>
                  </a:lnTo>
                  <a:lnTo>
                    <a:pt x="24350878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181132" y="16598528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8" y="0"/>
                  </a:lnTo>
                  <a:lnTo>
                    <a:pt x="24350878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5400000">
              <a:off x="-11231843" y="11231843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9" y="0"/>
                  </a:lnTo>
                  <a:lnTo>
                    <a:pt x="24350879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5400000">
              <a:off x="13507030" y="12098115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9" y="0"/>
                  </a:lnTo>
                  <a:lnTo>
                    <a:pt x="24350879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7117535" y="-1183635"/>
            <a:ext cx="14936225" cy="12264672"/>
            <a:chOff x="0" y="0"/>
            <a:chExt cx="2458192" cy="201851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58212" cy="2018563"/>
            </a:xfrm>
            <a:custGeom>
              <a:avLst/>
              <a:gdLst/>
              <a:ahLst/>
              <a:cxnLst/>
              <a:rect r="r" b="b" t="t" l="l"/>
              <a:pathLst>
                <a:path h="2018563" w="2458212">
                  <a:moveTo>
                    <a:pt x="0" y="0"/>
                  </a:moveTo>
                  <a:lnTo>
                    <a:pt x="2458212" y="0"/>
                  </a:lnTo>
                  <a:lnTo>
                    <a:pt x="2458212" y="2018563"/>
                  </a:lnTo>
                  <a:lnTo>
                    <a:pt x="0" y="2018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8999"/>
              </a:blip>
              <a:stretch>
                <a:fillRect l="0" t="-1642" r="0" b="-164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554793" y="3795937"/>
            <a:ext cx="8008104" cy="4663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8"/>
              </a:lnSpc>
            </a:pPr>
            <a:r>
              <a:rPr lang="en-US" sz="419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</a:t>
            </a:r>
            <a:r>
              <a:rPr lang="en-US" sz="4198" b="true">
                <a:solidFill>
                  <a:srgbClr val="BDAA60"/>
                </a:solidFill>
                <a:latin typeface="DM Sans Bold"/>
                <a:ea typeface="DM Sans Bold"/>
                <a:cs typeface="DM Sans Bold"/>
                <a:sym typeface="DM Sans Bold"/>
              </a:rPr>
              <a:t>1mg.gold</a:t>
            </a:r>
            <a:r>
              <a:rPr lang="en-US" sz="419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platform is designed to align with Shariah-compliant principles, making it an attractive option for investors who wish to adhere to </a:t>
            </a:r>
            <a:r>
              <a:rPr lang="en-US" sz="4198" b="true">
                <a:solidFill>
                  <a:srgbClr val="BDAA60"/>
                </a:solidFill>
                <a:latin typeface="DM Sans Bold"/>
                <a:ea typeface="DM Sans Bold"/>
                <a:cs typeface="DM Sans Bold"/>
                <a:sym typeface="DM Sans Bold"/>
              </a:rPr>
              <a:t>Islamic banking laws</a:t>
            </a:r>
            <a:r>
              <a:rPr lang="en-US" sz="419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Here's how it's connected:</a:t>
            </a:r>
          </a:p>
          <a:p>
            <a:pPr algn="ctr">
              <a:lnSpc>
                <a:spcPts val="4618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3617322" y="1069658"/>
            <a:ext cx="3635396" cy="1838892"/>
            <a:chOff x="0" y="0"/>
            <a:chExt cx="4847195" cy="2451856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661932"/>
              <a:ext cx="2019875" cy="1658592"/>
              <a:chOff x="0" y="0"/>
              <a:chExt cx="2458192" cy="20185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458212" cy="2018563"/>
              </a:xfrm>
              <a:custGeom>
                <a:avLst/>
                <a:gdLst/>
                <a:ahLst/>
                <a:cxnLst/>
                <a:rect r="r" b="b" t="t" l="l"/>
                <a:pathLst>
                  <a:path h="2018563" w="2458212">
                    <a:moveTo>
                      <a:pt x="0" y="0"/>
                    </a:moveTo>
                    <a:lnTo>
                      <a:pt x="2458212" y="0"/>
                    </a:lnTo>
                    <a:lnTo>
                      <a:pt x="2458212" y="2018563"/>
                    </a:lnTo>
                    <a:lnTo>
                      <a:pt x="0" y="20185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0" t="-1642" r="0" b="-1640"/>
                </a:stretch>
              </a:blip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2281712" y="626522"/>
              <a:ext cx="73048" cy="1051946"/>
              <a:chOff x="0" y="0"/>
              <a:chExt cx="88900" cy="128022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43095"/>
                <a:ext cx="88900" cy="1193973"/>
              </a:xfrm>
              <a:custGeom>
                <a:avLst/>
                <a:gdLst/>
                <a:ahLst/>
                <a:cxnLst/>
                <a:rect r="r" b="b" t="t" l="l"/>
                <a:pathLst>
                  <a:path h="1193973" w="88900">
                    <a:moveTo>
                      <a:pt x="0" y="1193972"/>
                    </a:moveTo>
                    <a:lnTo>
                      <a:pt x="0" y="0"/>
                    </a:lnTo>
                    <a:lnTo>
                      <a:pt x="88900" y="0"/>
                    </a:lnTo>
                    <a:lnTo>
                      <a:pt x="88900" y="1193972"/>
                    </a:lnTo>
                    <a:close/>
                  </a:path>
                </a:pathLst>
              </a:custGeom>
              <a:solidFill>
                <a:srgbClr val="BDAA60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2281712" y="1455817"/>
              <a:ext cx="73048" cy="996039"/>
              <a:chOff x="0" y="0"/>
              <a:chExt cx="88900" cy="121218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43095"/>
                <a:ext cx="88900" cy="1126006"/>
              </a:xfrm>
              <a:custGeom>
                <a:avLst/>
                <a:gdLst/>
                <a:ahLst/>
                <a:cxnLst/>
                <a:rect r="r" b="b" t="t" l="l"/>
                <a:pathLst>
                  <a:path h="1126006" w="88900">
                    <a:moveTo>
                      <a:pt x="0" y="1126006"/>
                    </a:moveTo>
                    <a:lnTo>
                      <a:pt x="0" y="0"/>
                    </a:lnTo>
                    <a:lnTo>
                      <a:pt x="88900" y="0"/>
                    </a:lnTo>
                    <a:lnTo>
                      <a:pt x="88900" y="1126006"/>
                    </a:lnTo>
                    <a:close/>
                  </a:path>
                </a:pathLst>
              </a:custGeom>
              <a:solidFill>
                <a:srgbClr val="BDAA60"/>
              </a:solidFill>
            </p:spPr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2318236" y="0"/>
              <a:ext cx="2528958" cy="2451856"/>
            </a:xfrm>
            <a:custGeom>
              <a:avLst/>
              <a:gdLst/>
              <a:ahLst/>
              <a:cxnLst/>
              <a:rect r="r" b="b" t="t" l="l"/>
              <a:pathLst>
                <a:path h="2451856" w="2528958">
                  <a:moveTo>
                    <a:pt x="0" y="0"/>
                  </a:moveTo>
                  <a:lnTo>
                    <a:pt x="2528959" y="0"/>
                  </a:lnTo>
                  <a:lnTo>
                    <a:pt x="2528959" y="2451856"/>
                  </a:lnTo>
                  <a:lnTo>
                    <a:pt x="0" y="2451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572" r="0" b="-1572"/>
              </a:stretch>
            </a:blipFill>
          </p:spPr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768341" y="637950"/>
            <a:ext cx="8049649" cy="9534674"/>
          </a:xfrm>
          <a:prstGeom prst="rect">
            <a:avLst/>
          </a:prstGeom>
        </p:spPr>
      </p:pic>
      <p:grpSp>
        <p:nvGrpSpPr>
          <p:cNvPr name="Group 19" id="19"/>
          <p:cNvGrpSpPr/>
          <p:nvPr/>
        </p:nvGrpSpPr>
        <p:grpSpPr>
          <a:xfrm rot="0">
            <a:off x="12921410" y="10297681"/>
            <a:ext cx="4654039" cy="254008"/>
            <a:chOff x="0" y="0"/>
            <a:chExt cx="6205386" cy="338677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2358763" y="-28575"/>
              <a:ext cx="3846623" cy="357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73"/>
                </a:lnSpc>
              </a:pPr>
              <a:r>
                <a:rPr lang="en-US" sz="1624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www.royalbullioncapital.com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-18785"/>
              <a:ext cx="2531917" cy="357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73"/>
                </a:lnSpc>
              </a:pPr>
              <a:r>
                <a:rPr lang="en-US" sz="1624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www.1mg.gold   |     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462246" y="10276448"/>
            <a:ext cx="3806650" cy="275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73"/>
              </a:lnSpc>
            </a:pPr>
            <a:r>
              <a:rPr lang="en-US" sz="162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support@royalbullioncapital.com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120560" y="-1147466"/>
            <a:ext cx="14936225" cy="12264672"/>
            <a:chOff x="0" y="0"/>
            <a:chExt cx="2458192" cy="20185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58212" cy="2018563"/>
            </a:xfrm>
            <a:custGeom>
              <a:avLst/>
              <a:gdLst/>
              <a:ahLst/>
              <a:cxnLst/>
              <a:rect r="r" b="b" t="t" l="l"/>
              <a:pathLst>
                <a:path h="2018563" w="2458212">
                  <a:moveTo>
                    <a:pt x="0" y="0"/>
                  </a:moveTo>
                  <a:lnTo>
                    <a:pt x="2458212" y="0"/>
                  </a:lnTo>
                  <a:lnTo>
                    <a:pt x="2458212" y="2018563"/>
                  </a:lnTo>
                  <a:lnTo>
                    <a:pt x="0" y="2018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999"/>
              </a:blip>
              <a:stretch>
                <a:fillRect l="0" t="-1642" r="0" b="-1640"/>
              </a:stretch>
            </a:blip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16029" y="2642432"/>
            <a:ext cx="6505965" cy="10944264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-840775" y="-2343272"/>
            <a:ext cx="19969549" cy="18912863"/>
            <a:chOff x="0" y="0"/>
            <a:chExt cx="26626066" cy="2521715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181132" y="1883527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8" y="0"/>
                  </a:lnTo>
                  <a:lnTo>
                    <a:pt x="24350878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81132" y="16598528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8" y="0"/>
                  </a:lnTo>
                  <a:lnTo>
                    <a:pt x="24350878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5400000">
              <a:off x="-11231843" y="11231843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9" y="0"/>
                  </a:lnTo>
                  <a:lnTo>
                    <a:pt x="24350879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5400000">
              <a:off x="13507030" y="12098115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9" y="0"/>
                  </a:lnTo>
                  <a:lnTo>
                    <a:pt x="24350879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3187118" y="1092793"/>
            <a:ext cx="3635396" cy="1838892"/>
            <a:chOff x="0" y="0"/>
            <a:chExt cx="4847195" cy="2451856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661932"/>
              <a:ext cx="2019875" cy="1658592"/>
              <a:chOff x="0" y="0"/>
              <a:chExt cx="2458192" cy="20185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458212" cy="2018563"/>
              </a:xfrm>
              <a:custGeom>
                <a:avLst/>
                <a:gdLst/>
                <a:ahLst/>
                <a:cxnLst/>
                <a:rect r="r" b="b" t="t" l="l"/>
                <a:pathLst>
                  <a:path h="2018563" w="2458212">
                    <a:moveTo>
                      <a:pt x="0" y="0"/>
                    </a:moveTo>
                    <a:lnTo>
                      <a:pt x="2458212" y="0"/>
                    </a:lnTo>
                    <a:lnTo>
                      <a:pt x="2458212" y="2018563"/>
                    </a:lnTo>
                    <a:lnTo>
                      <a:pt x="0" y="20185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0" t="-1642" r="0" b="-1640"/>
                </a:stretch>
              </a:blip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2281712" y="626522"/>
              <a:ext cx="73048" cy="1051946"/>
              <a:chOff x="0" y="0"/>
              <a:chExt cx="88900" cy="128022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43095"/>
                <a:ext cx="88900" cy="1193973"/>
              </a:xfrm>
              <a:custGeom>
                <a:avLst/>
                <a:gdLst/>
                <a:ahLst/>
                <a:cxnLst/>
                <a:rect r="r" b="b" t="t" l="l"/>
                <a:pathLst>
                  <a:path h="1193973" w="88900">
                    <a:moveTo>
                      <a:pt x="0" y="1193972"/>
                    </a:moveTo>
                    <a:lnTo>
                      <a:pt x="0" y="0"/>
                    </a:lnTo>
                    <a:lnTo>
                      <a:pt x="88900" y="0"/>
                    </a:lnTo>
                    <a:lnTo>
                      <a:pt x="88900" y="1193972"/>
                    </a:lnTo>
                    <a:close/>
                  </a:path>
                </a:pathLst>
              </a:custGeom>
              <a:solidFill>
                <a:srgbClr val="BDAA60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2281712" y="1455817"/>
              <a:ext cx="73048" cy="996039"/>
              <a:chOff x="0" y="0"/>
              <a:chExt cx="88900" cy="121218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43095"/>
                <a:ext cx="88900" cy="1126006"/>
              </a:xfrm>
              <a:custGeom>
                <a:avLst/>
                <a:gdLst/>
                <a:ahLst/>
                <a:cxnLst/>
                <a:rect r="r" b="b" t="t" l="l"/>
                <a:pathLst>
                  <a:path h="1126006" w="88900">
                    <a:moveTo>
                      <a:pt x="0" y="1126006"/>
                    </a:moveTo>
                    <a:lnTo>
                      <a:pt x="0" y="0"/>
                    </a:lnTo>
                    <a:lnTo>
                      <a:pt x="88900" y="0"/>
                    </a:lnTo>
                    <a:lnTo>
                      <a:pt x="88900" y="1126006"/>
                    </a:lnTo>
                    <a:close/>
                  </a:path>
                </a:pathLst>
              </a:custGeom>
              <a:solidFill>
                <a:srgbClr val="BDAA60"/>
              </a:solidFill>
            </p:spPr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2318236" y="0"/>
              <a:ext cx="2528958" cy="2451856"/>
            </a:xfrm>
            <a:custGeom>
              <a:avLst/>
              <a:gdLst/>
              <a:ahLst/>
              <a:cxnLst/>
              <a:rect r="r" b="b" t="t" l="l"/>
              <a:pathLst>
                <a:path h="2451856" w="2528958">
                  <a:moveTo>
                    <a:pt x="0" y="0"/>
                  </a:moveTo>
                  <a:lnTo>
                    <a:pt x="2528959" y="0"/>
                  </a:lnTo>
                  <a:lnTo>
                    <a:pt x="2528959" y="2451856"/>
                  </a:lnTo>
                  <a:lnTo>
                    <a:pt x="0" y="2451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1572" r="0" b="-1572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7765459" y="9815823"/>
            <a:ext cx="2757082" cy="21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539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1Mg.Gold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227020" y="3074560"/>
            <a:ext cx="8515803" cy="6494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5"/>
              </a:lnSpc>
            </a:pPr>
          </a:p>
          <a:p>
            <a:pPr algn="l" marL="760922" indent="-253641" lvl="2">
              <a:lnSpc>
                <a:spcPts val="3707"/>
              </a:lnSpc>
              <a:buFont typeface="Arial"/>
              <a:buChar char="⚬"/>
            </a:pPr>
            <a:r>
              <a:rPr lang="en-US" b="true" sz="2887">
                <a:solidFill>
                  <a:srgbClr val="BDAA60"/>
                </a:solidFill>
                <a:latin typeface="DM Sans Bold"/>
                <a:ea typeface="DM Sans Bold"/>
                <a:cs typeface="DM Sans Bold"/>
                <a:sym typeface="DM Sans Bold"/>
              </a:rPr>
              <a:t>Asset-Backed Investment (No Riba)</a:t>
            </a:r>
            <a:r>
              <a:rPr lang="en-US" sz="288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– Backed gram by gram by actual gold store securely</a:t>
            </a:r>
          </a:p>
          <a:p>
            <a:pPr algn="l" marL="760922" indent="-253641" lvl="2">
              <a:lnSpc>
                <a:spcPts val="3707"/>
              </a:lnSpc>
              <a:buFont typeface="Arial"/>
              <a:buChar char="⚬"/>
            </a:pPr>
            <a:r>
              <a:rPr lang="en-US" b="true" sz="2887">
                <a:solidFill>
                  <a:srgbClr val="BDAA60"/>
                </a:solidFill>
                <a:latin typeface="DM Sans Bold"/>
                <a:ea typeface="DM Sans Bold"/>
                <a:cs typeface="DM Sans Bold"/>
                <a:sym typeface="DM Sans Bold"/>
              </a:rPr>
              <a:t>No Speculation (Gharar)</a:t>
            </a:r>
            <a:r>
              <a:rPr lang="en-US" sz="288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– Transparent Pricing &amp; Value </a:t>
            </a:r>
          </a:p>
          <a:p>
            <a:pPr algn="l" marL="760922" indent="-253641" lvl="2">
              <a:lnSpc>
                <a:spcPts val="3707"/>
              </a:lnSpc>
              <a:buFont typeface="Arial"/>
              <a:buChar char="⚬"/>
            </a:pPr>
            <a:r>
              <a:rPr lang="en-US" b="true" sz="2887">
                <a:solidFill>
                  <a:srgbClr val="BDAA60"/>
                </a:solidFill>
                <a:latin typeface="DM Sans Bold"/>
                <a:ea typeface="DM Sans Bold"/>
                <a:cs typeface="DM Sans Bold"/>
                <a:sym typeface="DM Sans Bold"/>
              </a:rPr>
              <a:t>Halal Trade (Bai al-Sarf) </a:t>
            </a:r>
            <a:r>
              <a:rPr lang="en-US" sz="288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– Purchase is   immediate and Fair-  buy it its yours – Real Time ownership</a:t>
            </a:r>
          </a:p>
          <a:p>
            <a:pPr algn="l" marL="760922" indent="-253641" lvl="2">
              <a:lnSpc>
                <a:spcPts val="3707"/>
              </a:lnSpc>
              <a:buFont typeface="Arial"/>
              <a:buChar char="⚬"/>
            </a:pPr>
            <a:r>
              <a:rPr lang="en-US" b="true" sz="2887">
                <a:solidFill>
                  <a:srgbClr val="BDAA60"/>
                </a:solidFill>
                <a:latin typeface="DM Sans Bold"/>
                <a:ea typeface="DM Sans Bold"/>
                <a:cs typeface="DM Sans Bold"/>
                <a:sym typeface="DM Sans Bold"/>
              </a:rPr>
              <a:t>Zakat-Eligible Asset </a:t>
            </a:r>
            <a:r>
              <a:rPr lang="en-US" sz="288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–Hold it for one year – Above Nisab threshold.</a:t>
            </a:r>
          </a:p>
          <a:p>
            <a:pPr algn="l" marL="760922" indent="-253641" lvl="2">
              <a:lnSpc>
                <a:spcPts val="3707"/>
              </a:lnSpc>
              <a:buFont typeface="Arial"/>
              <a:buChar char="⚬"/>
            </a:pPr>
            <a:r>
              <a:rPr lang="en-US" b="true" sz="2887">
                <a:solidFill>
                  <a:srgbClr val="BDAA60"/>
                </a:solidFill>
                <a:latin typeface="DM Sans Bold"/>
                <a:ea typeface="DM Sans Bold"/>
                <a:cs typeface="DM Sans Bold"/>
                <a:sym typeface="DM Sans Bold"/>
              </a:rPr>
              <a:t>Ethical Use of Funds</a:t>
            </a:r>
            <a:r>
              <a:rPr lang="en-US" sz="2887">
                <a:solidFill>
                  <a:srgbClr val="0070C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8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focuses purely on gold — a universally accepted halal asset.</a:t>
            </a:r>
          </a:p>
          <a:p>
            <a:pPr algn="l" marL="261567" indent="-87189" lvl="2">
              <a:lnSpc>
                <a:spcPts val="1274"/>
              </a:lnSpc>
            </a:pPr>
            <a:r>
              <a:rPr lang="en-US" sz="99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</a:p>
          <a:p>
            <a:pPr algn="l" marL="760922" indent="-253641" lvl="2">
              <a:lnSpc>
                <a:spcPts val="1955"/>
              </a:lnSpc>
            </a:pPr>
          </a:p>
          <a:p>
            <a:pPr algn="l" marL="760922" indent="-253641" lvl="2">
              <a:lnSpc>
                <a:spcPts val="1955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9645172" y="2231314"/>
            <a:ext cx="6598915" cy="382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7"/>
              </a:lnSpc>
            </a:pPr>
            <a:r>
              <a:rPr lang="en-US" sz="4000" b="true">
                <a:solidFill>
                  <a:srgbClr val="033921"/>
                </a:solidFill>
                <a:latin typeface="Aharoni CLM Bold"/>
                <a:ea typeface="Aharoni CLM Bold"/>
                <a:cs typeface="Aharoni CLM Bold"/>
                <a:sym typeface="Aharoni CLM Bold"/>
              </a:rPr>
              <a:t> SHARIAH COMPLIANCE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2921410" y="10297681"/>
            <a:ext cx="4654039" cy="254008"/>
            <a:chOff x="0" y="0"/>
            <a:chExt cx="6205386" cy="338677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2358763" y="-28575"/>
              <a:ext cx="3846623" cy="357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73"/>
                </a:lnSpc>
              </a:pPr>
              <a:r>
                <a:rPr lang="en-US" sz="1624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www.royalbullioncapital.com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-18785"/>
              <a:ext cx="2531917" cy="357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73"/>
                </a:lnSpc>
              </a:pPr>
              <a:r>
                <a:rPr lang="en-US" sz="1624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www.1mg.gold   |     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462246" y="10276448"/>
            <a:ext cx="3806650" cy="275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73"/>
              </a:lnSpc>
            </a:pPr>
            <a:r>
              <a:rPr lang="en-US" sz="162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support@royalbullioncapital.com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3592" y="-784049"/>
            <a:ext cx="6961082" cy="12264672"/>
            <a:chOff x="0" y="0"/>
            <a:chExt cx="1145649" cy="20185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45669" cy="2018563"/>
            </a:xfrm>
            <a:custGeom>
              <a:avLst/>
              <a:gdLst/>
              <a:ahLst/>
              <a:cxnLst/>
              <a:rect r="r" b="b" t="t" l="l"/>
              <a:pathLst>
                <a:path h="2018563" w="1145669">
                  <a:moveTo>
                    <a:pt x="0" y="0"/>
                  </a:moveTo>
                  <a:lnTo>
                    <a:pt x="1145669" y="0"/>
                  </a:lnTo>
                  <a:lnTo>
                    <a:pt x="1145669" y="2018563"/>
                  </a:lnTo>
                  <a:lnTo>
                    <a:pt x="0" y="2018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999"/>
              </a:blip>
              <a:stretch>
                <a:fillRect l="-53877" t="-2" r="-53875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840775" y="-2305172"/>
            <a:ext cx="19969549" cy="18912863"/>
            <a:chOff x="0" y="0"/>
            <a:chExt cx="26626066" cy="252171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181132" y="1883527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8" y="0"/>
                  </a:lnTo>
                  <a:lnTo>
                    <a:pt x="24350878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181132" y="16598528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8" y="0"/>
                  </a:lnTo>
                  <a:lnTo>
                    <a:pt x="24350878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5400000">
              <a:off x="-11231843" y="11231843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9" y="0"/>
                  </a:lnTo>
                  <a:lnTo>
                    <a:pt x="24350879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5400000">
              <a:off x="13507030" y="12098115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9" y="0"/>
                  </a:lnTo>
                  <a:lnTo>
                    <a:pt x="24350879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061317" y="1041082"/>
            <a:ext cx="12630705" cy="1719262"/>
            <a:chOff x="0" y="0"/>
            <a:chExt cx="16840940" cy="229234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840939" cy="2292349"/>
            </a:xfrm>
            <a:custGeom>
              <a:avLst/>
              <a:gdLst/>
              <a:ahLst/>
              <a:cxnLst/>
              <a:rect r="r" b="b" t="t" l="l"/>
              <a:pathLst>
                <a:path h="2292349" w="16840939">
                  <a:moveTo>
                    <a:pt x="0" y="0"/>
                  </a:moveTo>
                  <a:lnTo>
                    <a:pt x="16840939" y="0"/>
                  </a:lnTo>
                  <a:lnTo>
                    <a:pt x="16840939" y="2292349"/>
                  </a:lnTo>
                  <a:lnTo>
                    <a:pt x="0" y="22923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9525"/>
              <a:ext cx="16840940" cy="228282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5759"/>
                </a:lnSpc>
              </a:pPr>
              <a:r>
                <a:rPr lang="en-US" sz="4800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Lets Summarise</a:t>
              </a:r>
            </a:p>
            <a:p>
              <a:pPr algn="ctr">
                <a:lnSpc>
                  <a:spcPts val="5759"/>
                </a:lnSpc>
              </a:pPr>
              <a:r>
                <a:rPr lang="en-US" sz="4800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Why It's Shariah-Compatible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386840" y="3554094"/>
            <a:ext cx="9506752" cy="6655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7"/>
              </a:lnSpc>
            </a:pPr>
          </a:p>
          <a:p>
            <a:pPr algn="l">
              <a:lnSpc>
                <a:spcPts val="2167"/>
              </a:lnSpc>
            </a:pPr>
          </a:p>
          <a:p>
            <a:pPr algn="l" marL="580563" indent="-193521" lvl="2">
              <a:lnSpc>
                <a:spcPts val="2167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✔️ Gold-backed (tangible)</a:t>
            </a:r>
          </a:p>
          <a:p>
            <a:pPr algn="l" marL="580563" indent="-193521" lvl="2">
              <a:lnSpc>
                <a:spcPts val="2167"/>
              </a:lnSpc>
            </a:pPr>
          </a:p>
          <a:p>
            <a:pPr algn="l" marL="580563" indent="-193521" lvl="2">
              <a:lnSpc>
                <a:spcPts val="2167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✔️ Transparent and fair pricing</a:t>
            </a:r>
          </a:p>
          <a:p>
            <a:pPr algn="l" marL="580563" indent="-193521" lvl="2">
              <a:lnSpc>
                <a:spcPts val="2167"/>
              </a:lnSpc>
            </a:pPr>
          </a:p>
          <a:p>
            <a:pPr algn="l" marL="580563" indent="-193521" lvl="2">
              <a:lnSpc>
                <a:spcPts val="2167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✔️ No interest or speculation</a:t>
            </a:r>
          </a:p>
          <a:p>
            <a:pPr algn="l" marL="580563" indent="-193521" lvl="2">
              <a:lnSpc>
                <a:spcPts val="2167"/>
              </a:lnSpc>
            </a:pPr>
          </a:p>
          <a:p>
            <a:pPr algn="l" marL="580563" indent="-193521" lvl="2">
              <a:lnSpc>
                <a:spcPts val="2167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✔️ Real-time ownership</a:t>
            </a:r>
          </a:p>
          <a:p>
            <a:pPr algn="l" marL="580563" indent="-193521" lvl="2">
              <a:lnSpc>
                <a:spcPts val="2167"/>
              </a:lnSpc>
            </a:pPr>
          </a:p>
          <a:p>
            <a:pPr algn="l" marL="580563" indent="-193521" lvl="2">
              <a:lnSpc>
                <a:spcPts val="2167"/>
              </a:lnSpc>
              <a:buFont typeface="Arial"/>
              <a:buChar char="⚬"/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✔️ Supports Islamic financial ethics</a:t>
            </a:r>
          </a:p>
          <a:p>
            <a:pPr algn="l" marL="580563" indent="-193521" lvl="2">
              <a:lnSpc>
                <a:spcPts val="2167"/>
              </a:lnSpc>
            </a:pPr>
          </a:p>
          <a:p>
            <a:pPr algn="l" marL="580563" indent="-193521" lvl="2">
              <a:lnSpc>
                <a:spcPts val="2167"/>
              </a:lnSpc>
            </a:pPr>
          </a:p>
          <a:p>
            <a:pPr algn="just" marL="580187" indent="-193396" lvl="2">
              <a:lnSpc>
                <a:spcPts val="4032"/>
              </a:lnSpc>
            </a:pPr>
            <a:r>
              <a:rPr lang="en-US" b="true" sz="3600">
                <a:solidFill>
                  <a:srgbClr val="BDAA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We follow the Shariah Banking laws as Shariah provides very specific guidelines for gold trading and tokenization, and platforms like 1MG.gold can align with those principles if structured properly.  </a:t>
            </a:r>
          </a:p>
          <a:p>
            <a:pPr algn="l" marL="580563" indent="-193521" lvl="2">
              <a:lnSpc>
                <a:spcPts val="2167"/>
              </a:lnSpc>
            </a:pPr>
          </a:p>
          <a:p>
            <a:pPr algn="l" marL="580563" indent="-193521" lvl="2">
              <a:lnSpc>
                <a:spcPts val="2167"/>
              </a:lnSpc>
            </a:pPr>
            <a:r>
              <a:rPr lang="en-US" b="true" sz="3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753006" y="667672"/>
            <a:ext cx="2308311" cy="2308311"/>
          </a:xfrm>
          <a:custGeom>
            <a:avLst/>
            <a:gdLst/>
            <a:ahLst/>
            <a:cxnLst/>
            <a:rect r="r" b="b" t="t" l="l"/>
            <a:pathLst>
              <a:path h="2308311" w="2308311">
                <a:moveTo>
                  <a:pt x="0" y="0"/>
                </a:moveTo>
                <a:lnTo>
                  <a:pt x="2308311" y="0"/>
                </a:lnTo>
                <a:lnTo>
                  <a:pt x="2308311" y="2308310"/>
                </a:lnTo>
                <a:lnTo>
                  <a:pt x="0" y="23083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5374699" y="1041083"/>
            <a:ext cx="1843644" cy="1561489"/>
            <a:chOff x="0" y="0"/>
            <a:chExt cx="2458192" cy="208198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458212" cy="2082038"/>
            </a:xfrm>
            <a:custGeom>
              <a:avLst/>
              <a:gdLst/>
              <a:ahLst/>
              <a:cxnLst/>
              <a:rect r="r" b="b" t="t" l="l"/>
              <a:pathLst>
                <a:path h="2082038" w="2458212">
                  <a:moveTo>
                    <a:pt x="0" y="0"/>
                  </a:moveTo>
                  <a:lnTo>
                    <a:pt x="2458212" y="0"/>
                  </a:lnTo>
                  <a:lnTo>
                    <a:pt x="2458212" y="2082038"/>
                  </a:lnTo>
                  <a:lnTo>
                    <a:pt x="0" y="2082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67" r="0" b="-64"/>
              </a:stretch>
            </a:blipFill>
          </p:spPr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227720" y="2415780"/>
            <a:ext cx="4492025" cy="7866696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 rot="0">
            <a:off x="12921410" y="10297681"/>
            <a:ext cx="4654039" cy="254008"/>
            <a:chOff x="0" y="0"/>
            <a:chExt cx="6205386" cy="338677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2358763" y="-28575"/>
              <a:ext cx="3846623" cy="357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73"/>
                </a:lnSpc>
              </a:pPr>
              <a:r>
                <a:rPr lang="en-US" sz="1624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www.royalbullioncapital.com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18785"/>
              <a:ext cx="2531917" cy="357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73"/>
                </a:lnSpc>
              </a:pPr>
              <a:r>
                <a:rPr lang="en-US" sz="1624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www.1mg.gold   |     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462246" y="10276448"/>
            <a:ext cx="3806650" cy="275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73"/>
              </a:lnSpc>
            </a:pPr>
            <a:r>
              <a:rPr lang="en-US" sz="162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support@royalbullioncapital.com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61008" y="-2305172"/>
            <a:ext cx="19969549" cy="18912863"/>
            <a:chOff x="0" y="0"/>
            <a:chExt cx="26626066" cy="252171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181132" y="1883527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8" y="0"/>
                  </a:lnTo>
                  <a:lnTo>
                    <a:pt x="24350878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181132" y="16598528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8" y="0"/>
                  </a:lnTo>
                  <a:lnTo>
                    <a:pt x="24350878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5400000">
              <a:off x="-11231843" y="11231843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9" y="0"/>
                  </a:lnTo>
                  <a:lnTo>
                    <a:pt x="24350879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5400000">
              <a:off x="13507030" y="12098115"/>
              <a:ext cx="24350878" cy="1887193"/>
            </a:xfrm>
            <a:custGeom>
              <a:avLst/>
              <a:gdLst/>
              <a:ahLst/>
              <a:cxnLst/>
              <a:rect r="r" b="b" t="t" l="l"/>
              <a:pathLst>
                <a:path h="1887193" w="24350878">
                  <a:moveTo>
                    <a:pt x="0" y="0"/>
                  </a:moveTo>
                  <a:lnTo>
                    <a:pt x="24350879" y="0"/>
                  </a:lnTo>
                  <a:lnTo>
                    <a:pt x="24350879" y="1887193"/>
                  </a:lnTo>
                  <a:lnTo>
                    <a:pt x="0" y="1887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24841" y="10143724"/>
            <a:ext cx="18263159" cy="1415395"/>
          </a:xfrm>
          <a:custGeom>
            <a:avLst/>
            <a:gdLst/>
            <a:ahLst/>
            <a:cxnLst/>
            <a:rect r="r" b="b" t="t" l="l"/>
            <a:pathLst>
              <a:path h="1415395" w="18263159">
                <a:moveTo>
                  <a:pt x="0" y="0"/>
                </a:moveTo>
                <a:lnTo>
                  <a:pt x="18263159" y="0"/>
                </a:lnTo>
                <a:lnTo>
                  <a:pt x="18263159" y="1415395"/>
                </a:lnTo>
                <a:lnTo>
                  <a:pt x="0" y="14153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78205" y="2169015"/>
            <a:ext cx="17205309" cy="6358545"/>
          </a:xfrm>
          <a:custGeom>
            <a:avLst/>
            <a:gdLst/>
            <a:ahLst/>
            <a:cxnLst/>
            <a:rect r="r" b="b" t="t" l="l"/>
            <a:pathLst>
              <a:path h="6358545" w="17205309">
                <a:moveTo>
                  <a:pt x="0" y="0"/>
                </a:moveTo>
                <a:lnTo>
                  <a:pt x="17205308" y="0"/>
                </a:lnTo>
                <a:lnTo>
                  <a:pt x="17205308" y="6358545"/>
                </a:lnTo>
                <a:lnTo>
                  <a:pt x="0" y="6358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8000"/>
            </a:blip>
            <a:stretch>
              <a:fillRect l="0" t="-3271" r="0" b="-3271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778736" y="4453255"/>
            <a:ext cx="6730529" cy="1613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b="true" sz="9399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THANK YOU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7306069" y="776398"/>
            <a:ext cx="3635396" cy="1838892"/>
            <a:chOff x="0" y="0"/>
            <a:chExt cx="4847195" cy="2451856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661932"/>
              <a:ext cx="2019875" cy="1658592"/>
              <a:chOff x="0" y="0"/>
              <a:chExt cx="2458192" cy="20185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458212" cy="2018563"/>
              </a:xfrm>
              <a:custGeom>
                <a:avLst/>
                <a:gdLst/>
                <a:ahLst/>
                <a:cxnLst/>
                <a:rect r="r" b="b" t="t" l="l"/>
                <a:pathLst>
                  <a:path h="2018563" w="2458212">
                    <a:moveTo>
                      <a:pt x="0" y="0"/>
                    </a:moveTo>
                    <a:lnTo>
                      <a:pt x="2458212" y="0"/>
                    </a:lnTo>
                    <a:lnTo>
                      <a:pt x="2458212" y="2018563"/>
                    </a:lnTo>
                    <a:lnTo>
                      <a:pt x="0" y="20185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0" t="-1642" r="0" b="-1640"/>
                </a:stretch>
              </a:blip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2281712" y="626522"/>
              <a:ext cx="73048" cy="1051946"/>
              <a:chOff x="0" y="0"/>
              <a:chExt cx="88900" cy="128022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43095"/>
                <a:ext cx="88900" cy="1193973"/>
              </a:xfrm>
              <a:custGeom>
                <a:avLst/>
                <a:gdLst/>
                <a:ahLst/>
                <a:cxnLst/>
                <a:rect r="r" b="b" t="t" l="l"/>
                <a:pathLst>
                  <a:path h="1193973" w="88900">
                    <a:moveTo>
                      <a:pt x="0" y="1193972"/>
                    </a:moveTo>
                    <a:lnTo>
                      <a:pt x="0" y="0"/>
                    </a:lnTo>
                    <a:lnTo>
                      <a:pt x="88900" y="0"/>
                    </a:lnTo>
                    <a:lnTo>
                      <a:pt x="88900" y="1193972"/>
                    </a:lnTo>
                    <a:close/>
                  </a:path>
                </a:pathLst>
              </a:custGeom>
              <a:solidFill>
                <a:srgbClr val="BDAA60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2281712" y="1455817"/>
              <a:ext cx="73048" cy="996039"/>
              <a:chOff x="0" y="0"/>
              <a:chExt cx="88900" cy="121218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43095"/>
                <a:ext cx="88900" cy="1126006"/>
              </a:xfrm>
              <a:custGeom>
                <a:avLst/>
                <a:gdLst/>
                <a:ahLst/>
                <a:cxnLst/>
                <a:rect r="r" b="b" t="t" l="l"/>
                <a:pathLst>
                  <a:path h="1126006" w="88900">
                    <a:moveTo>
                      <a:pt x="0" y="1126006"/>
                    </a:moveTo>
                    <a:lnTo>
                      <a:pt x="0" y="0"/>
                    </a:lnTo>
                    <a:lnTo>
                      <a:pt x="88900" y="0"/>
                    </a:lnTo>
                    <a:lnTo>
                      <a:pt x="88900" y="1126006"/>
                    </a:lnTo>
                    <a:close/>
                  </a:path>
                </a:pathLst>
              </a:custGeom>
              <a:solidFill>
                <a:srgbClr val="BDAA60"/>
              </a:solidFill>
            </p:spPr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2318236" y="0"/>
              <a:ext cx="2528958" cy="2451856"/>
            </a:xfrm>
            <a:custGeom>
              <a:avLst/>
              <a:gdLst/>
              <a:ahLst/>
              <a:cxnLst/>
              <a:rect r="r" b="b" t="t" l="l"/>
              <a:pathLst>
                <a:path h="2451856" w="2528958">
                  <a:moveTo>
                    <a:pt x="0" y="0"/>
                  </a:moveTo>
                  <a:lnTo>
                    <a:pt x="2528959" y="0"/>
                  </a:lnTo>
                  <a:lnTo>
                    <a:pt x="2528959" y="2451856"/>
                  </a:lnTo>
                  <a:lnTo>
                    <a:pt x="0" y="2451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1572" r="0" b="-1572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2921410" y="10297681"/>
            <a:ext cx="4654039" cy="254008"/>
            <a:chOff x="0" y="0"/>
            <a:chExt cx="6205386" cy="338677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2358763" y="-28575"/>
              <a:ext cx="3846623" cy="357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73"/>
                </a:lnSpc>
              </a:pPr>
              <a:r>
                <a:rPr lang="en-US" sz="1624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www.royalbullioncapital.com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18785"/>
              <a:ext cx="2531917" cy="357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73"/>
                </a:lnSpc>
              </a:pPr>
              <a:r>
                <a:rPr lang="en-US" sz="1624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www.1mg.gold   |     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462246" y="10276448"/>
            <a:ext cx="3806650" cy="275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73"/>
              </a:lnSpc>
            </a:pPr>
            <a:r>
              <a:rPr lang="en-US" sz="162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support@royalbullioncapital.com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DAGqfy_jrn0</dc:identifier>
  <dcterms:modified xsi:type="dcterms:W3CDTF">2011-08-01T06:04:30Z</dcterms:modified>
  <cp:revision>1</cp:revision>
  <dc:title>Presentation - 1MG - Uzebkistan - Al Hudacibe.pptx</dc:title>
</cp:coreProperties>
</file>